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6"/>
  </p:notesMasterIdLst>
  <p:sldIdLst>
    <p:sldId id="300" r:id="rId2"/>
    <p:sldId id="298" r:id="rId3"/>
    <p:sldId id="299" r:id="rId4"/>
    <p:sldId id="331" r:id="rId5"/>
    <p:sldId id="301" r:id="rId6"/>
    <p:sldId id="302" r:id="rId7"/>
    <p:sldId id="332" r:id="rId8"/>
    <p:sldId id="294" r:id="rId9"/>
    <p:sldId id="264" r:id="rId10"/>
    <p:sldId id="295" r:id="rId11"/>
    <p:sldId id="296" r:id="rId12"/>
    <p:sldId id="326" r:id="rId13"/>
    <p:sldId id="297" r:id="rId14"/>
    <p:sldId id="306" r:id="rId15"/>
    <p:sldId id="305" r:id="rId16"/>
    <p:sldId id="307" r:id="rId17"/>
    <p:sldId id="308" r:id="rId18"/>
    <p:sldId id="333" r:id="rId19"/>
    <p:sldId id="340" r:id="rId20"/>
    <p:sldId id="341" r:id="rId21"/>
    <p:sldId id="309" r:id="rId22"/>
    <p:sldId id="310" r:id="rId23"/>
    <p:sldId id="311" r:id="rId24"/>
    <p:sldId id="312" r:id="rId25"/>
    <p:sldId id="342" r:id="rId26"/>
    <p:sldId id="343" r:id="rId27"/>
    <p:sldId id="323" r:id="rId28"/>
    <p:sldId id="324" r:id="rId29"/>
    <p:sldId id="303" r:id="rId30"/>
    <p:sldId id="267" r:id="rId31"/>
    <p:sldId id="325" r:id="rId32"/>
    <p:sldId id="334" r:id="rId33"/>
    <p:sldId id="321" r:id="rId34"/>
    <p:sldId id="335" r:id="rId35"/>
    <p:sldId id="304" r:id="rId36"/>
    <p:sldId id="313" r:id="rId37"/>
    <p:sldId id="344" r:id="rId38"/>
    <p:sldId id="327" r:id="rId39"/>
    <p:sldId id="345" r:id="rId40"/>
    <p:sldId id="346" r:id="rId41"/>
    <p:sldId id="330" r:id="rId42"/>
    <p:sldId id="347" r:id="rId43"/>
    <p:sldId id="348" r:id="rId44"/>
    <p:sldId id="349" r:id="rId45"/>
    <p:sldId id="350" r:id="rId46"/>
    <p:sldId id="351" r:id="rId47"/>
    <p:sldId id="352" r:id="rId48"/>
    <p:sldId id="320" r:id="rId49"/>
    <p:sldId id="336" r:id="rId50"/>
    <p:sldId id="337" r:id="rId51"/>
    <p:sldId id="338" r:id="rId52"/>
    <p:sldId id="339" r:id="rId53"/>
    <p:sldId id="293" r:id="rId54"/>
    <p:sldId id="353" r:id="rId5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1pPr>
    <a:lvl2pPr marL="0" marR="0" indent="228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2pPr>
    <a:lvl3pPr marL="0" marR="0" indent="457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3pPr>
    <a:lvl4pPr marL="0" marR="0" indent="685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4pPr>
    <a:lvl5pPr marL="0" marR="0" indent="9144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5pPr>
    <a:lvl6pPr marL="0" marR="0" indent="11430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6pPr>
    <a:lvl7pPr marL="0" marR="0" indent="1371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7pPr>
    <a:lvl8pPr marL="0" marR="0" indent="1600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8pPr>
    <a:lvl9pPr marL="0" marR="0" indent="1828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545A"/>
    <a:srgbClr val="000000"/>
    <a:srgbClr val="B364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BA9A2023-7B56-4428-8A9A-6F54622E7863}" styleName="">
    <a:tblBg/>
    <a:wholeTbl>
      <a:tcTxStyle b="off" i="off">
        <a:font>
          <a:latin typeface="Gibson"/>
          <a:ea typeface="Gibson"/>
          <a:cs typeface="Gibson"/>
        </a:font>
        <a:srgbClr val="20234C"/>
      </a:tcTxStyle>
      <a:tcStyle>
        <a:tcBdr>
          <a:left>
            <a:ln w="12700" cap="flat">
              <a:solidFill>
                <a:srgbClr val="F65358"/>
              </a:solidFill>
              <a:prstDash val="solid"/>
              <a:miter lim="400000"/>
            </a:ln>
          </a:left>
          <a:right>
            <a:ln w="12700" cap="flat">
              <a:solidFill>
                <a:srgbClr val="F65358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65358"/>
              </a:solidFill>
              <a:prstDash val="solid"/>
              <a:miter lim="400000"/>
            </a:ln>
          </a:bottom>
          <a:insideH>
            <a:ln w="12700" cap="flat">
              <a:solidFill>
                <a:srgbClr val="F65358"/>
              </a:solidFill>
              <a:prstDash val="solid"/>
              <a:miter lim="400000"/>
            </a:ln>
          </a:insideH>
          <a:insideV>
            <a:ln w="12700" cap="flat">
              <a:solidFill>
                <a:srgbClr val="F6535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EDE8E4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75257">
              <a:alpha val="83937"/>
            </a:srgbClr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75257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56B6E">
              <a:alpha val="83467"/>
            </a:srgbClr>
          </a:solidFill>
        </a:fill>
      </a:tcStyle>
    </a:lastRow>
    <a:firstRow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75257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13" autoAdjust="0"/>
    <p:restoredTop sz="95226" autoAdjust="0"/>
  </p:normalViewPr>
  <p:slideViewPr>
    <p:cSldViewPr snapToGrid="0">
      <p:cViewPr varScale="1">
        <p:scale>
          <a:sx n="52" d="100"/>
          <a:sy n="52" d="100"/>
        </p:scale>
        <p:origin x="162" y="498"/>
      </p:cViewPr>
      <p:guideLst/>
    </p:cSldViewPr>
  </p:slideViewPr>
  <p:outlineViewPr>
    <p:cViewPr>
      <p:scale>
        <a:sx n="33" d="100"/>
        <a:sy n="33" d="100"/>
      </p:scale>
      <p:origin x="0" y="-1462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tif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hapter // level 0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hapter - level 02"/>
          <p:cNvSpPr>
            <a:spLocks noGrp="1"/>
          </p:cNvSpPr>
          <p:nvPr>
            <p:ph type="body" sz="quarter" idx="13"/>
          </p:nvPr>
        </p:nvSpPr>
        <p:spPr>
          <a:xfrm>
            <a:off x="2133112" y="4971894"/>
            <a:ext cx="20117776" cy="30717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Chapter - level 02</a:t>
            </a:r>
          </a:p>
        </p:txBody>
      </p:sp>
      <p:sp>
        <p:nvSpPr>
          <p:cNvPr id="47" name="Subtitle"/>
          <p:cNvSpPr>
            <a:spLocks noGrp="1"/>
          </p:cNvSpPr>
          <p:nvPr>
            <p:ph type="body" sz="quarter" idx="14"/>
          </p:nvPr>
        </p:nvSpPr>
        <p:spPr>
          <a:xfrm>
            <a:off x="2133112" y="8170391"/>
            <a:ext cx="20117776" cy="1524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Text">
            <a:extLst>
              <a:ext uri="{FF2B5EF4-FFF2-40B4-BE49-F238E27FC236}">
                <a16:creationId xmlns:a16="http://schemas.microsoft.com/office/drawing/2014/main" id="{11D4B41A-0C07-4A8D-8D1F-C0A0558C1E43}"/>
              </a:ext>
            </a:extLst>
          </p:cNvPr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80E20AF9-DFAF-4059-82BC-9945CB604A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3" name="Body Level One…">
            <a:extLst>
              <a:ext uri="{FF2B5EF4-FFF2-40B4-BE49-F238E27FC236}">
                <a16:creationId xmlns:a16="http://schemas.microsoft.com/office/drawing/2014/main" id="{A1EF3ED8-080B-4255-89F5-C090FC46BE3C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 // Bullet with titl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ubtitle Text"/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8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!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hank you!"/>
          <p:cNvSpPr txBox="1">
            <a:spLocks noGrp="1"/>
          </p:cNvSpPr>
          <p:nvPr>
            <p:ph type="body" sz="quarter" idx="13"/>
          </p:nvPr>
        </p:nvSpPr>
        <p:spPr>
          <a:xfrm>
            <a:off x="8490337" y="6146799"/>
            <a:ext cx="7403326" cy="1422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7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t>Thank you!</a:t>
            </a:r>
          </a:p>
        </p:txBody>
      </p:sp>
      <p:sp>
        <p:nvSpPr>
          <p:cNvPr id="2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2588" y="427485"/>
            <a:ext cx="363856" cy="330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525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6130" y="431800"/>
            <a:ext cx="363856" cy="330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lnSpc>
                <a:spcPct val="100000"/>
              </a:lnSpc>
              <a:defRPr sz="1500">
                <a:solidFill>
                  <a:srgbClr val="EDE8E4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55" r:id="rId3"/>
    <p:sldLayoutId id="2147483663" r:id="rId4"/>
  </p:sldLayoutIdLst>
  <p:transition spd="med"/>
  <p:txStyles>
    <p:titleStyle>
      <a:lvl1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0" marR="0" indent="228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0" marR="0" indent="457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0" marR="0" indent="685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0" marR="0" indent="9144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0" marR="0" indent="11430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0" marR="0" indent="1371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0" marR="0" indent="1600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0" marR="0" indent="1828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titleStyle>
    <p:bodyStyle>
      <a:lvl1pPr marL="21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85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148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212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275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339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402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466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529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5.png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384506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Move To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5999782"/>
            <a:ext cx="20117776" cy="4183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16000" dirty="0"/>
              <a:t>Functional Programming</a:t>
            </a:r>
            <a:endParaRPr sz="16000" dirty="0"/>
          </a:p>
        </p:txBody>
      </p:sp>
    </p:spTree>
    <p:extLst>
      <p:ext uri="{BB962C8B-B14F-4D97-AF65-F5344CB8AC3E}">
        <p14:creationId xmlns:p14="http://schemas.microsoft.com/office/powerpoint/2010/main" val="244847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Immutability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004354" y="4178860"/>
            <a:ext cx="21005801" cy="842358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4800" dirty="0"/>
              <a:t>Avoiding state mutation and shared state</a:t>
            </a:r>
          </a:p>
          <a:p>
            <a:pPr marL="0" indent="0">
              <a:buNone/>
            </a:pPr>
            <a:r>
              <a:rPr lang="en-GB" sz="4800" dirty="0"/>
              <a:t>Function “must” be pure</a:t>
            </a:r>
          </a:p>
          <a:p>
            <a:pPr marL="1270000" lvl="2" indent="0">
              <a:buNone/>
            </a:pPr>
            <a:r>
              <a:rPr lang="en-GB" sz="4400" b="1" dirty="0"/>
              <a:t>	Deterministic</a:t>
            </a:r>
          </a:p>
          <a:p>
            <a:pPr marL="1270000" lvl="2" indent="0">
              <a:buNone/>
            </a:pPr>
            <a:r>
              <a:rPr lang="en-GB" sz="4000" b="1" dirty="0"/>
              <a:t>	No side effect</a:t>
            </a:r>
          </a:p>
          <a:p>
            <a:pPr marL="1905000" lvl="3" indent="0">
              <a:buNone/>
            </a:pPr>
            <a:r>
              <a:rPr lang="en-GB" sz="3600" dirty="0"/>
              <a:t>Mutate global state, Mutates input arguments, Throw exception, Perform any I/O operation</a:t>
            </a:r>
          </a:p>
          <a:p>
            <a:pPr marL="1270000" lvl="2" indent="0">
              <a:buNone/>
            </a:pPr>
            <a:r>
              <a:rPr lang="en-GB" sz="4000" dirty="0"/>
              <a:t>	No race condition</a:t>
            </a:r>
          </a:p>
          <a:p>
            <a:pPr marL="635000" lvl="1" indent="0">
              <a:buNone/>
            </a:pPr>
            <a:r>
              <a:rPr lang="en-GB" sz="4000" b="1" dirty="0"/>
              <a:t>		Referential transparency </a:t>
            </a:r>
          </a:p>
          <a:p>
            <a:pPr marL="635000" lvl="1" indent="0">
              <a:buNone/>
            </a:pPr>
            <a:r>
              <a:rPr lang="en-GB" sz="4800" dirty="0"/>
              <a:t>Function “must” be sincere (do what it says)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76592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Paradigm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016000" lvl="2" indent="0">
              <a:buNone/>
            </a:pPr>
            <a:r>
              <a:rPr lang="en-GB" sz="6000" dirty="0"/>
              <a:t>The </a:t>
            </a:r>
            <a:r>
              <a:rPr lang="en-GB" sz="8000" b="1" dirty="0"/>
              <a:t>imperative approach </a:t>
            </a:r>
            <a:r>
              <a:rPr lang="en-GB" sz="6000" dirty="0"/>
              <a:t>follows the principle of workflow control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‘how to do’</a:t>
            </a:r>
            <a:endParaRPr lang="en-GB" sz="6000" dirty="0">
              <a:solidFill>
                <a:srgbClr val="F3545A"/>
              </a:solidFill>
            </a:endParaRPr>
          </a:p>
          <a:p>
            <a:pPr marL="1016000" lvl="2" indent="0">
              <a:buNone/>
            </a:pPr>
            <a:endParaRPr lang="en-GB" sz="6000" dirty="0"/>
          </a:p>
          <a:p>
            <a:pPr marL="1016000" lvl="2" indent="0">
              <a:buNone/>
            </a:pPr>
            <a:r>
              <a:rPr lang="en-GB" sz="6000" dirty="0"/>
              <a:t>The </a:t>
            </a:r>
            <a:r>
              <a:rPr lang="en-GB" sz="8000" b="1" dirty="0"/>
              <a:t>declarative approach </a:t>
            </a:r>
            <a:r>
              <a:rPr lang="en-GB" sz="6000" dirty="0"/>
              <a:t>describes the data flow and answers the question </a:t>
            </a:r>
            <a:r>
              <a:rPr lang="en-GB" sz="6000" b="1" dirty="0">
                <a:solidFill>
                  <a:srgbClr val="F3545A"/>
                </a:solidFill>
              </a:rPr>
              <a:t>‘what to do’</a:t>
            </a:r>
          </a:p>
        </p:txBody>
      </p:sp>
    </p:spTree>
    <p:extLst>
      <p:ext uri="{BB962C8B-B14F-4D97-AF65-F5344CB8AC3E}">
        <p14:creationId xmlns:p14="http://schemas.microsoft.com/office/powerpoint/2010/main" val="3266015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Unit instead Void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216653"/>
            <a:ext cx="21005801" cy="8277959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Modelling the absence of data</a:t>
            </a:r>
          </a:p>
          <a:p>
            <a:pPr marL="635000" lvl="1" indent="0">
              <a:buNone/>
            </a:pPr>
            <a:r>
              <a:rPr lang="en-GB" sz="4400" b="1" dirty="0"/>
              <a:t>Void</a:t>
            </a:r>
            <a:r>
              <a:rPr lang="en-GB" sz="4400" dirty="0"/>
              <a:t> has a lot of problem because the compiler treat it as special value and we cannot write something like </a:t>
            </a:r>
            <a:r>
              <a:rPr lang="en-GB" sz="4400" b="1" dirty="0" err="1"/>
              <a:t>Func</a:t>
            </a:r>
            <a:r>
              <a:rPr lang="en-GB" sz="4400" b="1" dirty="0"/>
              <a:t>&lt;Void&gt;</a:t>
            </a:r>
          </a:p>
          <a:p>
            <a:pPr marL="635000" lvl="1" indent="0">
              <a:buNone/>
            </a:pPr>
            <a:r>
              <a:rPr lang="en-GB" sz="4400" dirty="0"/>
              <a:t>The use of void in the functions means we have function with side effect because they don’t return anything</a:t>
            </a:r>
            <a:endParaRPr lang="en-GB" sz="4400" b="1" dirty="0"/>
          </a:p>
          <a:p>
            <a:pPr marL="635000" lvl="1" indent="0">
              <a:buNone/>
            </a:pPr>
            <a:r>
              <a:rPr lang="en-GB" sz="4400" b="1" dirty="0"/>
              <a:t>Unit </a:t>
            </a:r>
            <a:r>
              <a:rPr lang="en-GB" sz="4400" dirty="0"/>
              <a:t>is a type to represent the absence of data</a:t>
            </a:r>
          </a:p>
          <a:p>
            <a:pPr marL="635000" lvl="1" indent="0">
              <a:buNone/>
            </a:pPr>
            <a:r>
              <a:rPr lang="en-GB" sz="4400" dirty="0"/>
              <a:t>Using </a:t>
            </a:r>
            <a:r>
              <a:rPr lang="en-GB" sz="4400" b="1" dirty="0"/>
              <a:t>Unit</a:t>
            </a:r>
            <a:r>
              <a:rPr lang="en-GB" sz="4400" dirty="0"/>
              <a:t> we can convert all the </a:t>
            </a:r>
            <a:r>
              <a:rPr lang="en-GB" sz="4400" b="1" dirty="0"/>
              <a:t>Action</a:t>
            </a:r>
            <a:r>
              <a:rPr lang="en-GB" sz="4400" dirty="0"/>
              <a:t> function into </a:t>
            </a:r>
            <a:r>
              <a:rPr lang="en-GB" sz="4400" b="1" dirty="0" err="1"/>
              <a:t>Func</a:t>
            </a:r>
            <a:r>
              <a:rPr lang="en-GB" sz="4400" b="1" dirty="0"/>
              <a:t>&lt;Unit&gt;</a:t>
            </a:r>
          </a:p>
          <a:p>
            <a:pPr marL="635000" lvl="1" indent="0">
              <a:buNone/>
            </a:pPr>
            <a:r>
              <a:rPr lang="en-GB" sz="4400" b="1" dirty="0"/>
              <a:t>Every functions should return a value and void is a type with zero values</a:t>
            </a:r>
          </a:p>
          <a:p>
            <a:pPr lvl="2"/>
            <a:endParaRPr lang="en-GB" sz="6000" b="1" dirty="0"/>
          </a:p>
        </p:txBody>
      </p:sp>
    </p:spTree>
    <p:extLst>
      <p:ext uri="{BB962C8B-B14F-4D97-AF65-F5344CB8AC3E}">
        <p14:creationId xmlns:p14="http://schemas.microsoft.com/office/powerpoint/2010/main" val="30500885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Datatypes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969695" y="5137427"/>
            <a:ext cx="21005801" cy="625349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A </a:t>
            </a:r>
            <a:r>
              <a:rPr lang="en-GB" sz="8000" b="1" dirty="0"/>
              <a:t>datatype</a:t>
            </a:r>
            <a:r>
              <a:rPr lang="en-GB" sz="6000" dirty="0"/>
              <a:t> is a an abstraction that encapsulates one reusable coding pattern</a:t>
            </a:r>
          </a:p>
          <a:p>
            <a:pPr marL="0" indent="0">
              <a:buNone/>
            </a:pPr>
            <a:r>
              <a:rPr lang="en-GB" sz="6000" dirty="0"/>
              <a:t>These datatypes are generalised by having one or several generic parameter</a:t>
            </a:r>
          </a:p>
          <a:p>
            <a:pPr marL="0" indent="0">
              <a:buNone/>
            </a:pPr>
            <a:r>
              <a:rPr lang="en-GB" sz="6000" dirty="0"/>
              <a:t>Usually a data type is implemented by a struct to be immutable</a:t>
            </a:r>
          </a:p>
          <a:p>
            <a:pPr marL="0" indent="0">
              <a:buNone/>
            </a:pP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10091624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b="1" dirty="0"/>
              <a:t>Option&lt;T&gt;</a:t>
            </a:r>
            <a:r>
              <a:rPr lang="en-GB" sz="6000" dirty="0"/>
              <a:t>  is a datatype that represents absence</a:t>
            </a:r>
          </a:p>
          <a:p>
            <a:pPr marL="0" indent="0">
              <a:buNone/>
            </a:pPr>
            <a:r>
              <a:rPr lang="en-GB" sz="6000" dirty="0"/>
              <a:t>It is like a </a:t>
            </a:r>
            <a:r>
              <a:rPr lang="en-GB" sz="6000" b="1" dirty="0"/>
              <a:t>box</a:t>
            </a:r>
            <a:r>
              <a:rPr lang="en-GB" sz="6000" dirty="0"/>
              <a:t> containing or not the value</a:t>
            </a:r>
          </a:p>
          <a:p>
            <a:pPr marL="0" indent="0">
              <a:buNone/>
            </a:pPr>
            <a:r>
              <a:rPr lang="en-GB" sz="6000" dirty="0"/>
              <a:t>You can access the internal value using a</a:t>
            </a:r>
            <a:r>
              <a:rPr lang="en-GB" sz="6000" b="1" dirty="0"/>
              <a:t> Match</a:t>
            </a:r>
            <a:r>
              <a:rPr lang="en-GB" sz="6000" dirty="0"/>
              <a:t> function taking two parameters: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Some</a:t>
            </a:r>
            <a:r>
              <a:rPr lang="en-GB" sz="6000" dirty="0"/>
              <a:t> call back in case of value is present</a:t>
            </a:r>
          </a:p>
          <a:p>
            <a:pPr marL="635000" lvl="1" indent="0">
              <a:buNone/>
            </a:pPr>
            <a:r>
              <a:rPr lang="en-GB" sz="6000" dirty="0"/>
              <a:t>		The </a:t>
            </a:r>
            <a:r>
              <a:rPr lang="en-GB" sz="6000" b="1" dirty="0">
                <a:solidFill>
                  <a:srgbClr val="F3545A"/>
                </a:solidFill>
              </a:rPr>
              <a:t>None</a:t>
            </a:r>
            <a:r>
              <a:rPr lang="en-GB" sz="6000" dirty="0"/>
              <a:t> call back in case of value is not present</a:t>
            </a:r>
          </a:p>
        </p:txBody>
      </p:sp>
    </p:spTree>
    <p:extLst>
      <p:ext uri="{BB962C8B-B14F-4D97-AF65-F5344CB8AC3E}">
        <p14:creationId xmlns:p14="http://schemas.microsoft.com/office/powerpoint/2010/main" val="11503897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B44880-6A82-470D-8341-A2FF6163C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1667" y="2596015"/>
            <a:ext cx="15030450" cy="1091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36775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48BBA3-821A-4E79-9BEB-86F965FF8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112730"/>
            <a:ext cx="12982575" cy="5981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55ADF46-B794-44F8-B640-E546E671E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7043945"/>
            <a:ext cx="11220450" cy="597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1365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use case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A03AD738-2B6F-45A0-BC74-46ADA3B08944}"/>
              </a:ext>
            </a:extLst>
          </p:cNvPr>
          <p:cNvSpPr txBox="1">
            <a:spLocks/>
          </p:cNvSpPr>
          <p:nvPr/>
        </p:nvSpPr>
        <p:spPr>
          <a:xfrm>
            <a:off x="413051" y="12401173"/>
            <a:ext cx="14475766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Code is not safe, we have to check for NULL value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4890E87-C874-4F4B-B0FD-89B19BB75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61" y="4004468"/>
            <a:ext cx="12163425" cy="73723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2B5FC89-684A-4109-9B74-A54B4B14E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0720" y="4340369"/>
            <a:ext cx="10968019" cy="5943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1014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much better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17A19FF5-F581-4123-ABF3-B0F0E89CE0D1}"/>
              </a:ext>
            </a:extLst>
          </p:cNvPr>
          <p:cNvSpPr txBox="1">
            <a:spLocks/>
          </p:cNvSpPr>
          <p:nvPr/>
        </p:nvSpPr>
        <p:spPr>
          <a:xfrm>
            <a:off x="1108790" y="12340308"/>
            <a:ext cx="12162029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Code is safe by design, no NULL to check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9A9268-344B-48CA-A937-07C1BE7CC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077256"/>
            <a:ext cx="12163425" cy="74485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E06BCD1-C646-4EBA-86D5-884B2A282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6476" y="3281599"/>
            <a:ext cx="11001375" cy="44767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980035A-A1E4-4389-8029-B4BA5C71A6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6476" y="7823811"/>
            <a:ext cx="11087100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092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Map</a:t>
            </a:r>
            <a:endParaRPr sz="8000" b="1" dirty="0">
              <a:solidFill>
                <a:srgbClr val="F3545A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3F9F1E-8014-479C-8FAB-B1A5E2075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5839654"/>
            <a:ext cx="11654144" cy="368203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C69E507-6123-48ED-980A-4B7B9A0E3B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8111" y="4934985"/>
            <a:ext cx="11059934" cy="6912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9135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Are you safe and in control?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19788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55F28E-A63B-4627-BB3C-82F95931E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020" y="3941457"/>
            <a:ext cx="9871959" cy="9398736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20F2AAB-3637-4A14-8606-726713B47FAC}"/>
              </a:ext>
            </a:extLst>
          </p:cNvPr>
          <p:cNvCxnSpPr/>
          <p:nvPr/>
        </p:nvCxnSpPr>
        <p:spPr>
          <a:xfrm flipV="1">
            <a:off x="11957538" y="4325816"/>
            <a:ext cx="0" cy="8370277"/>
          </a:xfrm>
          <a:prstGeom prst="straightConnector1">
            <a:avLst/>
          </a:prstGeom>
          <a:noFill/>
          <a:ln w="165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449887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Option&lt;T&gt;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Bind</a:t>
            </a:r>
            <a:endParaRPr sz="8000" b="1" dirty="0">
              <a:solidFill>
                <a:srgbClr val="F3545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2AD6EF-07F3-4019-8D11-97ED54A20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993" y="5800724"/>
            <a:ext cx="10979044" cy="35221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D4C0C4-70D8-4AAD-B803-5A1A244A9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8097" y="5036652"/>
            <a:ext cx="11714093" cy="655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2693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In the day by day work functions can fail, so we have to handle the errors</a:t>
            </a:r>
          </a:p>
          <a:p>
            <a:pPr marL="0" indent="0">
              <a:buNone/>
            </a:pPr>
            <a:r>
              <a:rPr lang="en-GB" sz="6000" b="1" dirty="0"/>
              <a:t>Either</a:t>
            </a:r>
            <a:r>
              <a:rPr lang="en-GB" sz="6000" dirty="0"/>
              <a:t> allows us to define two possible return values for a function</a:t>
            </a:r>
          </a:p>
          <a:p>
            <a:pPr marL="635000" lvl="1" indent="0">
              <a:buNone/>
            </a:pPr>
            <a:r>
              <a:rPr lang="en-GB" sz="5400" dirty="0"/>
              <a:t>		The </a:t>
            </a:r>
            <a:r>
              <a:rPr lang="en-GB" sz="5400" b="1" dirty="0">
                <a:solidFill>
                  <a:srgbClr val="F3545A"/>
                </a:solidFill>
              </a:rPr>
              <a:t>Right</a:t>
            </a:r>
            <a:r>
              <a:rPr lang="en-GB" sz="5400" dirty="0"/>
              <a:t> value is case of success</a:t>
            </a:r>
          </a:p>
          <a:p>
            <a:pPr marL="635000" lvl="1" indent="0">
              <a:buNone/>
            </a:pPr>
            <a:r>
              <a:rPr lang="en-GB" dirty="0"/>
              <a:t>		</a:t>
            </a:r>
            <a:r>
              <a:rPr lang="en-GB" sz="5400" dirty="0"/>
              <a:t>The </a:t>
            </a:r>
            <a:r>
              <a:rPr lang="en-GB" sz="5400" b="1" dirty="0">
                <a:solidFill>
                  <a:srgbClr val="F3545A"/>
                </a:solidFill>
              </a:rPr>
              <a:t>Left</a:t>
            </a:r>
            <a:r>
              <a:rPr lang="en-GB" sz="5400" dirty="0"/>
              <a:t> value in case of error</a:t>
            </a:r>
          </a:p>
        </p:txBody>
      </p:sp>
    </p:spTree>
    <p:extLst>
      <p:ext uri="{BB962C8B-B14F-4D97-AF65-F5344CB8AC3E}">
        <p14:creationId xmlns:p14="http://schemas.microsoft.com/office/powerpoint/2010/main" val="13452404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2CC676-ECF9-4DA7-BD0C-83E5741D5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9299" y="993499"/>
            <a:ext cx="13201650" cy="1232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54942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454F73-DD6E-4E27-A402-DC2C4899E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357" y="4322486"/>
            <a:ext cx="11772900" cy="47529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A1DBF5-C06F-4D89-B193-FC3D68B7C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3137" y="8129463"/>
            <a:ext cx="12430125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4490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use case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BB9866-64EE-41FA-ABF6-0FD065F25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165642"/>
            <a:ext cx="13935075" cy="72104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A907AF-048F-4797-96F4-92FC8C82A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2339933"/>
            <a:ext cx="11610975" cy="50768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D1F1643-3272-4604-867E-1432C4C439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8535304"/>
            <a:ext cx="10572750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230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Map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E05F2B-D03E-46F3-9328-3240F03E9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5640042"/>
            <a:ext cx="12975288" cy="36033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8E8059A-5257-40EE-AE9C-AD1964401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4841" y="4919041"/>
            <a:ext cx="12476108" cy="6292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894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Either&lt;L, R&gt; … function concatenation </a:t>
            </a:r>
            <a:r>
              <a:rPr lang="en-GB" sz="8000" b="1" dirty="0">
                <a:solidFill>
                  <a:srgbClr val="F3545A"/>
                </a:solidFill>
              </a:rPr>
              <a:t>Bind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9C4FFD-9BAC-4551-9868-15096C796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6630741"/>
            <a:ext cx="13601124" cy="37109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296896-F1BD-41ED-88D5-84ADC75B0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5878275"/>
            <a:ext cx="12164924" cy="6128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0766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Try monad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Try</a:t>
            </a:r>
            <a:r>
              <a:rPr lang="en-GB" dirty="0"/>
              <a:t> monad allow us to encapsulate into a function the exception handling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Success</a:t>
            </a:r>
            <a:r>
              <a:rPr lang="en-GB" dirty="0"/>
              <a:t> value when the computation is ok without exception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Exception</a:t>
            </a:r>
            <a:r>
              <a:rPr lang="en-GB" dirty="0"/>
              <a:t> value in case of exception</a:t>
            </a:r>
          </a:p>
        </p:txBody>
      </p:sp>
    </p:spTree>
    <p:extLst>
      <p:ext uri="{BB962C8B-B14F-4D97-AF65-F5344CB8AC3E}">
        <p14:creationId xmlns:p14="http://schemas.microsoft.com/office/powerpoint/2010/main" val="1849163886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Try monad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659C09-1944-4A61-A012-CA4647395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580" y="5408546"/>
            <a:ext cx="8123914" cy="30182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D7F5DA-9510-4697-98EA-5FF622BBE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2701" y="4099071"/>
            <a:ext cx="9200311" cy="37135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5C87E7-C554-4A79-BBA9-3514493285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2700" y="8079160"/>
            <a:ext cx="9200311" cy="392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5248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Patterns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073516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sz="9600" dirty="0"/>
              <a:t>Move to functional</a:t>
            </a:r>
            <a:endParaRPr sz="9600"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Agenda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762113" y="4427843"/>
            <a:ext cx="16124977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/>
              <a:t>Why?</a:t>
            </a:r>
          </a:p>
          <a:p>
            <a:pPr marL="0" indent="0">
              <a:buNone/>
            </a:pPr>
            <a:r>
              <a:rPr lang="en-GB" sz="8000" dirty="0"/>
              <a:t>Theory</a:t>
            </a:r>
          </a:p>
          <a:p>
            <a:pPr marL="0" indent="0">
              <a:buNone/>
            </a:pPr>
            <a:r>
              <a:rPr lang="en-GB" sz="8000" dirty="0"/>
              <a:t>Patterns</a:t>
            </a:r>
          </a:p>
          <a:p>
            <a:pPr marL="0" indent="0">
              <a:buNone/>
            </a:pPr>
            <a:r>
              <a:rPr lang="en-GB" sz="8000" dirty="0"/>
              <a:t>Snippets</a:t>
            </a:r>
          </a:p>
        </p:txBody>
      </p:sp>
    </p:spTree>
    <p:extLst>
      <p:ext uri="{BB962C8B-B14F-4D97-AF65-F5344CB8AC3E}">
        <p14:creationId xmlns:p14="http://schemas.microsoft.com/office/powerpoint/2010/main" val="8411578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2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xfrm>
            <a:off x="572034" y="205014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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1343199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5" name="Subtitle Text">
            <a:extLst>
              <a:ext uri="{FF2B5EF4-FFF2-40B4-BE49-F238E27FC236}">
                <a16:creationId xmlns:a16="http://schemas.microsoft.com/office/drawing/2014/main" id="{6C8F21AD-096C-44BA-B988-4B28BFB68BB9}"/>
              </a:ext>
            </a:extLst>
          </p:cNvPr>
          <p:cNvSpPr txBox="1">
            <a:spLocks/>
          </p:cNvSpPr>
          <p:nvPr/>
        </p:nvSpPr>
        <p:spPr>
          <a:xfrm>
            <a:off x="572034" y="3991438"/>
            <a:ext cx="11487443" cy="863601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OOD</a:t>
            </a:r>
          </a:p>
        </p:txBody>
      </p:sp>
      <p:sp>
        <p:nvSpPr>
          <p:cNvPr id="6" name="Subtitle Text">
            <a:extLst>
              <a:ext uri="{FF2B5EF4-FFF2-40B4-BE49-F238E27FC236}">
                <a16:creationId xmlns:a16="http://schemas.microsoft.com/office/drawing/2014/main" id="{DFE72C8D-23EE-45DE-9752-E995B29ECE28}"/>
              </a:ext>
            </a:extLst>
          </p:cNvPr>
          <p:cNvSpPr txBox="1">
            <a:spLocks/>
          </p:cNvSpPr>
          <p:nvPr/>
        </p:nvSpPr>
        <p:spPr>
          <a:xfrm>
            <a:off x="12324525" y="3991437"/>
            <a:ext cx="10163396" cy="863601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Functional</a:t>
            </a:r>
          </a:p>
        </p:txBody>
      </p:sp>
      <p:sp>
        <p:nvSpPr>
          <p:cNvPr id="7" name="Subtitle Text">
            <a:extLst>
              <a:ext uri="{FF2B5EF4-FFF2-40B4-BE49-F238E27FC236}">
                <a16:creationId xmlns:a16="http://schemas.microsoft.com/office/drawing/2014/main" id="{21E028E2-38CB-4143-B97C-F58C5C7ACCE9}"/>
              </a:ext>
            </a:extLst>
          </p:cNvPr>
          <p:cNvSpPr txBox="1">
            <a:spLocks/>
          </p:cNvSpPr>
          <p:nvPr/>
        </p:nvSpPr>
        <p:spPr>
          <a:xfrm>
            <a:off x="572034" y="5500930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Single Responsibility</a:t>
            </a:r>
          </a:p>
        </p:txBody>
      </p:sp>
      <p:sp>
        <p:nvSpPr>
          <p:cNvPr id="8" name="Subtitle Text">
            <a:extLst>
              <a:ext uri="{FF2B5EF4-FFF2-40B4-BE49-F238E27FC236}">
                <a16:creationId xmlns:a16="http://schemas.microsoft.com/office/drawing/2014/main" id="{337DA46B-4646-4323-9F12-DBD89BF839F9}"/>
              </a:ext>
            </a:extLst>
          </p:cNvPr>
          <p:cNvSpPr txBox="1">
            <a:spLocks/>
          </p:cNvSpPr>
          <p:nvPr/>
        </p:nvSpPr>
        <p:spPr>
          <a:xfrm>
            <a:off x="12822651" y="5500928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CCC66F72-F279-4EF7-B4BB-95BC1C7FFFA9}"/>
              </a:ext>
            </a:extLst>
          </p:cNvPr>
          <p:cNvSpPr txBox="1">
            <a:spLocks/>
          </p:cNvSpPr>
          <p:nvPr/>
        </p:nvSpPr>
        <p:spPr>
          <a:xfrm>
            <a:off x="572034" y="6426199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Open Closed Principle</a:t>
            </a: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D6A38D07-5ED5-4F27-9146-BF098E4122B4}"/>
              </a:ext>
            </a:extLst>
          </p:cNvPr>
          <p:cNvSpPr txBox="1">
            <a:spLocks/>
          </p:cNvSpPr>
          <p:nvPr/>
        </p:nvSpPr>
        <p:spPr>
          <a:xfrm>
            <a:off x="12822651" y="6426199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1" name="Subtitle Text">
            <a:extLst>
              <a:ext uri="{FF2B5EF4-FFF2-40B4-BE49-F238E27FC236}">
                <a16:creationId xmlns:a16="http://schemas.microsoft.com/office/drawing/2014/main" id="{A0DFE435-C0C2-48F9-A6E0-8492C9C8FE42}"/>
              </a:ext>
            </a:extLst>
          </p:cNvPr>
          <p:cNvSpPr txBox="1">
            <a:spLocks/>
          </p:cNvSpPr>
          <p:nvPr/>
        </p:nvSpPr>
        <p:spPr>
          <a:xfrm>
            <a:off x="572034" y="7442223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Interface Segregation Principle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9A9CB19A-090C-4FA9-B70A-C4211FB1E633}"/>
              </a:ext>
            </a:extLst>
          </p:cNvPr>
          <p:cNvSpPr txBox="1">
            <a:spLocks/>
          </p:cNvSpPr>
          <p:nvPr/>
        </p:nvSpPr>
        <p:spPr>
          <a:xfrm>
            <a:off x="12822651" y="7372962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4" name="Subtitle Text">
            <a:extLst>
              <a:ext uri="{FF2B5EF4-FFF2-40B4-BE49-F238E27FC236}">
                <a16:creationId xmlns:a16="http://schemas.microsoft.com/office/drawing/2014/main" id="{BC398E5E-CA9E-4D83-9445-6F40D0F9ECF4}"/>
              </a:ext>
            </a:extLst>
          </p:cNvPr>
          <p:cNvSpPr txBox="1">
            <a:spLocks/>
          </p:cNvSpPr>
          <p:nvPr/>
        </p:nvSpPr>
        <p:spPr>
          <a:xfrm>
            <a:off x="572034" y="8475879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Factory Pattern</a:t>
            </a:r>
          </a:p>
        </p:txBody>
      </p:sp>
      <p:sp>
        <p:nvSpPr>
          <p:cNvPr id="15" name="Subtitle Text">
            <a:extLst>
              <a:ext uri="{FF2B5EF4-FFF2-40B4-BE49-F238E27FC236}">
                <a16:creationId xmlns:a16="http://schemas.microsoft.com/office/drawing/2014/main" id="{155EFBFE-1C5E-47E1-B867-2C59C164873C}"/>
              </a:ext>
            </a:extLst>
          </p:cNvPr>
          <p:cNvSpPr txBox="1">
            <a:spLocks/>
          </p:cNvSpPr>
          <p:nvPr/>
        </p:nvSpPr>
        <p:spPr>
          <a:xfrm>
            <a:off x="12822651" y="8370012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6" name="Subtitle Text">
            <a:extLst>
              <a:ext uri="{FF2B5EF4-FFF2-40B4-BE49-F238E27FC236}">
                <a16:creationId xmlns:a16="http://schemas.microsoft.com/office/drawing/2014/main" id="{BC757033-404A-469E-8901-7E55A71B4E3F}"/>
              </a:ext>
            </a:extLst>
          </p:cNvPr>
          <p:cNvSpPr txBox="1">
            <a:spLocks/>
          </p:cNvSpPr>
          <p:nvPr/>
        </p:nvSpPr>
        <p:spPr>
          <a:xfrm>
            <a:off x="572034" y="9509535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Strategy Pattern</a:t>
            </a:r>
          </a:p>
        </p:txBody>
      </p:sp>
      <p:sp>
        <p:nvSpPr>
          <p:cNvPr id="17" name="Subtitle Text">
            <a:extLst>
              <a:ext uri="{FF2B5EF4-FFF2-40B4-BE49-F238E27FC236}">
                <a16:creationId xmlns:a16="http://schemas.microsoft.com/office/drawing/2014/main" id="{8B59BCA9-69E4-40F8-8965-5235F0087AE7}"/>
              </a:ext>
            </a:extLst>
          </p:cNvPr>
          <p:cNvSpPr txBox="1">
            <a:spLocks/>
          </p:cNvSpPr>
          <p:nvPr/>
        </p:nvSpPr>
        <p:spPr>
          <a:xfrm>
            <a:off x="12822651" y="9509534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18" name="Subtitle Text">
            <a:extLst>
              <a:ext uri="{FF2B5EF4-FFF2-40B4-BE49-F238E27FC236}">
                <a16:creationId xmlns:a16="http://schemas.microsoft.com/office/drawing/2014/main" id="{D7BA3B0A-9363-4057-895E-D0ACFD7E7A2E}"/>
              </a:ext>
            </a:extLst>
          </p:cNvPr>
          <p:cNvSpPr txBox="1">
            <a:spLocks/>
          </p:cNvSpPr>
          <p:nvPr/>
        </p:nvSpPr>
        <p:spPr>
          <a:xfrm>
            <a:off x="572034" y="10543191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Decorator Pattern</a:t>
            </a:r>
          </a:p>
        </p:txBody>
      </p:sp>
      <p:sp>
        <p:nvSpPr>
          <p:cNvPr id="19" name="Subtitle Text">
            <a:extLst>
              <a:ext uri="{FF2B5EF4-FFF2-40B4-BE49-F238E27FC236}">
                <a16:creationId xmlns:a16="http://schemas.microsoft.com/office/drawing/2014/main" id="{D2A0C36A-252A-4856-A635-F85649176D76}"/>
              </a:ext>
            </a:extLst>
          </p:cNvPr>
          <p:cNvSpPr txBox="1">
            <a:spLocks/>
          </p:cNvSpPr>
          <p:nvPr/>
        </p:nvSpPr>
        <p:spPr>
          <a:xfrm>
            <a:off x="12822651" y="10543191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sp>
        <p:nvSpPr>
          <p:cNvPr id="20" name="Subtitle Text">
            <a:extLst>
              <a:ext uri="{FF2B5EF4-FFF2-40B4-BE49-F238E27FC236}">
                <a16:creationId xmlns:a16="http://schemas.microsoft.com/office/drawing/2014/main" id="{F128046C-1B96-45FC-BAFC-6B750B6E0D3F}"/>
              </a:ext>
            </a:extLst>
          </p:cNvPr>
          <p:cNvSpPr txBox="1">
            <a:spLocks/>
          </p:cNvSpPr>
          <p:nvPr/>
        </p:nvSpPr>
        <p:spPr>
          <a:xfrm>
            <a:off x="572034" y="11714938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Whatever….</a:t>
            </a:r>
          </a:p>
        </p:txBody>
      </p:sp>
      <p:sp>
        <p:nvSpPr>
          <p:cNvPr id="21" name="Subtitle Text">
            <a:extLst>
              <a:ext uri="{FF2B5EF4-FFF2-40B4-BE49-F238E27FC236}">
                <a16:creationId xmlns:a16="http://schemas.microsoft.com/office/drawing/2014/main" id="{67EB6A46-1F45-43FC-BFBB-B1C0EC07B7E6}"/>
              </a:ext>
            </a:extLst>
          </p:cNvPr>
          <p:cNvSpPr txBox="1">
            <a:spLocks/>
          </p:cNvSpPr>
          <p:nvPr/>
        </p:nvSpPr>
        <p:spPr>
          <a:xfrm>
            <a:off x="12822651" y="11576848"/>
            <a:ext cx="9665270" cy="863601"/>
          </a:xfrm>
          <a:prstGeom prst="rect">
            <a:avLst/>
          </a:prstGeom>
          <a:noFill/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Function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979E76B-E505-4E2D-9EB0-DB5CAC7CAF90}"/>
              </a:ext>
            </a:extLst>
          </p:cNvPr>
          <p:cNvCxnSpPr>
            <a:cxnSpLocks/>
          </p:cNvCxnSpPr>
          <p:nvPr/>
        </p:nvCxnSpPr>
        <p:spPr>
          <a:xfrm>
            <a:off x="7315200" y="5932728"/>
            <a:ext cx="474427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0A2A69F-4772-436D-B02D-C32145281C7A}"/>
              </a:ext>
            </a:extLst>
          </p:cNvPr>
          <p:cNvCxnSpPr>
            <a:cxnSpLocks/>
          </p:cNvCxnSpPr>
          <p:nvPr/>
        </p:nvCxnSpPr>
        <p:spPr>
          <a:xfrm>
            <a:off x="9442174" y="7747507"/>
            <a:ext cx="261730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95D700B-1214-4DC7-9963-DCECD79F50D5}"/>
              </a:ext>
            </a:extLst>
          </p:cNvPr>
          <p:cNvCxnSpPr/>
          <p:nvPr/>
        </p:nvCxnSpPr>
        <p:spPr>
          <a:xfrm>
            <a:off x="7467600" y="6813997"/>
            <a:ext cx="459187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677C5A6-E74B-4203-BDF1-A39C59D37BC2}"/>
              </a:ext>
            </a:extLst>
          </p:cNvPr>
          <p:cNvCxnSpPr>
            <a:cxnSpLocks/>
          </p:cNvCxnSpPr>
          <p:nvPr/>
        </p:nvCxnSpPr>
        <p:spPr>
          <a:xfrm>
            <a:off x="6158948" y="8790171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903704C-1026-4A91-BA7C-8256CD070F59}"/>
              </a:ext>
            </a:extLst>
          </p:cNvPr>
          <p:cNvCxnSpPr>
            <a:cxnSpLocks/>
          </p:cNvCxnSpPr>
          <p:nvPr/>
        </p:nvCxnSpPr>
        <p:spPr>
          <a:xfrm>
            <a:off x="6158948" y="9879053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0C2DE14-C06C-4AD8-9295-EBDBBC6603CA}"/>
              </a:ext>
            </a:extLst>
          </p:cNvPr>
          <p:cNvCxnSpPr>
            <a:cxnSpLocks/>
          </p:cNvCxnSpPr>
          <p:nvPr/>
        </p:nvCxnSpPr>
        <p:spPr>
          <a:xfrm>
            <a:off x="6158948" y="10805176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D1A858B-7CDD-4446-A53A-43BA1930A8B3}"/>
              </a:ext>
            </a:extLst>
          </p:cNvPr>
          <p:cNvCxnSpPr>
            <a:cxnSpLocks/>
          </p:cNvCxnSpPr>
          <p:nvPr/>
        </p:nvCxnSpPr>
        <p:spPr>
          <a:xfrm>
            <a:off x="6158948" y="12008648"/>
            <a:ext cx="5900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Decorator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874739"/>
            <a:ext cx="23557898" cy="141176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A1CC4D-9B86-436C-AE9C-013E5F7C2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658" y="3789731"/>
            <a:ext cx="9477375" cy="30575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D7D2D9-F5B3-4DF5-8971-B7EE92373C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658" y="6658367"/>
            <a:ext cx="10715625" cy="7048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76FC5C-327E-4532-B45F-AA2D679A3F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65068" y="3574199"/>
            <a:ext cx="11201400" cy="39147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EFC975-6F4F-4628-8259-B1AA8744B2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1283" y="8661114"/>
            <a:ext cx="11487150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8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A lot of patterns….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Decorator using HOF</a:t>
            </a:r>
            <a:endParaRPr lang="en-GB" sz="8000" dirty="0">
              <a:solidFill>
                <a:srgbClr val="F3545A"/>
              </a:solidFill>
            </a:endParaRP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874739"/>
            <a:ext cx="23557898" cy="141176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B0FC25A-40C6-431B-86FF-8FF30C24A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12" y="4081048"/>
            <a:ext cx="10153650" cy="41624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8D9206-74A8-414C-94C6-9DD0C2448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1862" y="8374036"/>
            <a:ext cx="12220575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307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Railway pattern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724844"/>
            <a:ext cx="23557898" cy="142271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7EBF93-A1A7-48EF-B69E-91B217D6A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607" y="7618362"/>
            <a:ext cx="13260215" cy="4914625"/>
          </a:xfrm>
          <a:prstGeom prst="rect">
            <a:avLst/>
          </a:prstGeom>
        </p:spPr>
      </p:pic>
      <p:sp>
        <p:nvSpPr>
          <p:cNvPr id="8" name="Subtitle Text">
            <a:extLst>
              <a:ext uri="{FF2B5EF4-FFF2-40B4-BE49-F238E27FC236}">
                <a16:creationId xmlns:a16="http://schemas.microsoft.com/office/drawing/2014/main" id="{79C65C47-209C-4350-96EA-563F0917B99B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b="1" i="1" dirty="0">
                <a:solidFill>
                  <a:srgbClr val="F3545A"/>
                </a:solidFill>
              </a:rPr>
              <a:t>Function</a:t>
            </a:r>
            <a:r>
              <a:rPr lang="en-GB" sz="5400" dirty="0"/>
              <a:t> is a block with an input and two possible outputs</a:t>
            </a: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7CA217E4-18F6-4AA3-983B-35F71E0F8B11}"/>
              </a:ext>
            </a:extLst>
          </p:cNvPr>
          <p:cNvSpPr txBox="1">
            <a:spLocks/>
          </p:cNvSpPr>
          <p:nvPr/>
        </p:nvSpPr>
        <p:spPr>
          <a:xfrm>
            <a:off x="2778564" y="5665580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We can </a:t>
            </a:r>
            <a:r>
              <a:rPr lang="en-GB" sz="5400" dirty="0">
                <a:solidFill>
                  <a:srgbClr val="F3545A"/>
                </a:solidFill>
              </a:rPr>
              <a:t>compose functions </a:t>
            </a:r>
            <a:r>
              <a:rPr lang="en-GB" sz="5400" dirty="0"/>
              <a:t>to obtain a chain</a:t>
            </a:r>
          </a:p>
        </p:txBody>
      </p:sp>
    </p:spTree>
    <p:extLst>
      <p:ext uri="{BB962C8B-B14F-4D97-AF65-F5344CB8AC3E}">
        <p14:creationId xmlns:p14="http://schemas.microsoft.com/office/powerpoint/2010/main" val="3050749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8000" dirty="0">
                <a:solidFill>
                  <a:srgbClr val="F3545A"/>
                </a:solidFill>
              </a:rPr>
              <a:t>Railway pattern…use case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48546" y="724844"/>
            <a:ext cx="23557898" cy="142271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BC7D93-B4C7-45A4-A7F8-39E9C0EDA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46" y="7783506"/>
            <a:ext cx="7906059" cy="38551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475F18-AD5D-4587-A460-723623711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7836" y="7901535"/>
            <a:ext cx="6229350" cy="36201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A7A23D-0A9C-4D05-AF3D-EB067E789C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30417" y="7901535"/>
            <a:ext cx="7109938" cy="3620198"/>
          </a:xfrm>
          <a:prstGeom prst="rect">
            <a:avLst/>
          </a:prstGeom>
        </p:spPr>
      </p:pic>
      <p:sp>
        <p:nvSpPr>
          <p:cNvPr id="11" name="Subtitle Text">
            <a:extLst>
              <a:ext uri="{FF2B5EF4-FFF2-40B4-BE49-F238E27FC236}">
                <a16:creationId xmlns:a16="http://schemas.microsoft.com/office/drawing/2014/main" id="{41737D65-B7DE-4EE2-A6ED-ABBAB27CC9AE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Sending email using a list of strings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2164CE1-040A-40EC-AC96-AF80A7A7C020}"/>
              </a:ext>
            </a:extLst>
          </p:cNvPr>
          <p:cNvCxnSpPr/>
          <p:nvPr/>
        </p:nvCxnSpPr>
        <p:spPr>
          <a:xfrm>
            <a:off x="2286000" y="9303026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E97CB2A-4DBE-4227-8AD9-EA128D872D81}"/>
              </a:ext>
            </a:extLst>
          </p:cNvPr>
          <p:cNvCxnSpPr/>
          <p:nvPr/>
        </p:nvCxnSpPr>
        <p:spPr>
          <a:xfrm>
            <a:off x="8965412" y="9286206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76050D-0591-4642-8FC5-A03E988F88CE}"/>
              </a:ext>
            </a:extLst>
          </p:cNvPr>
          <p:cNvCxnSpPr/>
          <p:nvPr/>
        </p:nvCxnSpPr>
        <p:spPr>
          <a:xfrm>
            <a:off x="15565504" y="9222494"/>
            <a:ext cx="6241774" cy="0"/>
          </a:xfrm>
          <a:prstGeom prst="straightConnector1">
            <a:avLst/>
          </a:prstGeom>
          <a:ln w="2222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D3944F0-A5FB-41B0-972F-1C0A1B86887D}"/>
              </a:ext>
            </a:extLst>
          </p:cNvPr>
          <p:cNvCxnSpPr>
            <a:cxnSpLocks/>
          </p:cNvCxnSpPr>
          <p:nvPr/>
        </p:nvCxnSpPr>
        <p:spPr>
          <a:xfrm>
            <a:off x="8792308" y="9472246"/>
            <a:ext cx="6142892" cy="1453662"/>
          </a:xfrm>
          <a:prstGeom prst="straightConnector1">
            <a:avLst/>
          </a:prstGeom>
          <a:ln w="22225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912F43B-13C5-46EF-867A-2B4904992554}"/>
              </a:ext>
            </a:extLst>
          </p:cNvPr>
          <p:cNvCxnSpPr>
            <a:cxnSpLocks/>
          </p:cNvCxnSpPr>
          <p:nvPr/>
        </p:nvCxnSpPr>
        <p:spPr>
          <a:xfrm>
            <a:off x="15565504" y="10925908"/>
            <a:ext cx="6241774" cy="0"/>
          </a:xfrm>
          <a:prstGeom prst="straightConnector1">
            <a:avLst/>
          </a:prstGeom>
          <a:ln w="22225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1649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Snippets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57918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Snippets</a:t>
            </a:r>
            <a:endParaRPr sz="8000" b="1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588255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Don’t reinvent the wheel</a:t>
            </a:r>
          </a:p>
          <a:p>
            <a:pPr marL="0" indent="0">
              <a:buNone/>
            </a:pPr>
            <a:r>
              <a:rPr lang="en-GB" sz="6000" dirty="0"/>
              <a:t>Using the library </a:t>
            </a:r>
            <a:r>
              <a:rPr lang="en-GB" sz="6000" b="1" dirty="0"/>
              <a:t>language-</a:t>
            </a:r>
            <a:r>
              <a:rPr lang="en-GB" sz="6000" b="1" dirty="0" err="1"/>
              <a:t>ext</a:t>
            </a:r>
            <a:endParaRPr lang="en-GB" sz="4000" dirty="0"/>
          </a:p>
          <a:p>
            <a:endParaRPr lang="en-GB" b="1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F7224EB-6811-4DEA-9317-4EFFA9C62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5291" y="7939368"/>
            <a:ext cx="12382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0523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>
                <a:solidFill>
                  <a:srgbClr val="F3545A"/>
                </a:solidFill>
              </a:rPr>
              <a:t>Login </a:t>
            </a:r>
            <a:r>
              <a:rPr lang="it-IT" sz="8000" dirty="0" err="1">
                <a:solidFill>
                  <a:srgbClr val="F3545A"/>
                </a:solidFill>
              </a:rPr>
              <a:t>validation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0E1D45C7-0F6E-4C05-8FF4-3B79DA443F1C}"/>
              </a:ext>
            </a:extLst>
          </p:cNvPr>
          <p:cNvSpPr txBox="1">
            <a:spLocks/>
          </p:cNvSpPr>
          <p:nvPr/>
        </p:nvSpPr>
        <p:spPr>
          <a:xfrm>
            <a:off x="2977346" y="6107026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5400" dirty="0"/>
              <a:t>Check if the mail address contains @</a:t>
            </a:r>
          </a:p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 </a:t>
            </a:r>
            <a:endParaRPr lang="en-GB" sz="5400" dirty="0"/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9D3D5B4A-F7B7-4F14-BDC1-8FEAA95D3F08}"/>
              </a:ext>
            </a:extLst>
          </p:cNvPr>
          <p:cNvSpPr txBox="1">
            <a:spLocks/>
          </p:cNvSpPr>
          <p:nvPr/>
        </p:nvSpPr>
        <p:spPr>
          <a:xfrm>
            <a:off x="2977346" y="8434504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Check if the code is composed by digit only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A4FFB514-7CD3-440E-A778-DD5075DD2124}"/>
              </a:ext>
            </a:extLst>
          </p:cNvPr>
          <p:cNvSpPr txBox="1">
            <a:spLocks/>
          </p:cNvSpPr>
          <p:nvPr/>
        </p:nvSpPr>
        <p:spPr>
          <a:xfrm>
            <a:off x="2977346" y="7270765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Check if the password length is </a:t>
            </a:r>
            <a:r>
              <a:rPr lang="en-GB" sz="5400" dirty="0" err="1"/>
              <a:t>gt</a:t>
            </a:r>
            <a:r>
              <a:rPr lang="en-GB" sz="5400" dirty="0"/>
              <a:t> 3</a:t>
            </a:r>
          </a:p>
        </p:txBody>
      </p:sp>
      <p:sp>
        <p:nvSpPr>
          <p:cNvPr id="15" name="Subtitle Text">
            <a:extLst>
              <a:ext uri="{FF2B5EF4-FFF2-40B4-BE49-F238E27FC236}">
                <a16:creationId xmlns:a16="http://schemas.microsoft.com/office/drawing/2014/main" id="{1AEC9B16-08B4-44EE-BFE9-F1B908824805}"/>
              </a:ext>
            </a:extLst>
          </p:cNvPr>
          <p:cNvSpPr txBox="1">
            <a:spLocks/>
          </p:cNvSpPr>
          <p:nvPr/>
        </p:nvSpPr>
        <p:spPr>
          <a:xfrm>
            <a:off x="2977346" y="4379824"/>
            <a:ext cx="17894828" cy="1214904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Validate a login form composed by email, password and code identification </a:t>
            </a:r>
          </a:p>
        </p:txBody>
      </p:sp>
    </p:spTree>
    <p:extLst>
      <p:ext uri="{BB962C8B-B14F-4D97-AF65-F5344CB8AC3E}">
        <p14:creationId xmlns:p14="http://schemas.microsoft.com/office/powerpoint/2010/main" val="5293068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Basic way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D870DE-BBF8-4F68-B343-8B173606C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3768436"/>
            <a:ext cx="11943560" cy="94903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B15A9EC-977F-409F-A7CF-4E3890882C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2804" y="3768436"/>
            <a:ext cx="11135186" cy="949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522046"/>
      </p:ext>
    </p:extLst>
  </p:cSld>
  <p:clrMapOvr>
    <a:masterClrMapping/>
  </p:clrMapOvr>
  <p:transition spd="slow">
    <p:push dir="u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OOP way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16C1CA-5BB4-4EA0-ACDC-8351DDF3F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035" y="4077255"/>
            <a:ext cx="13312961" cy="56630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D497319-FF90-4516-8473-ACEE8C113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2288" y="9109891"/>
            <a:ext cx="11811989" cy="338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798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07865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Why?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185196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1039958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OOP way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1EFE9F-3694-46A8-A58F-6A6E4617E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4613969"/>
            <a:ext cx="11595291" cy="68756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5F3450-D9EC-46D1-9EC6-33DC361066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8342" y="1383441"/>
            <a:ext cx="10831780" cy="61467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AB4F8C-9078-4F01-AC39-DAF8649D1E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34846" y="7839015"/>
            <a:ext cx="11417919" cy="4655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953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99ED5F5-D2C7-46B0-824A-EAC969390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1762" y="10908638"/>
            <a:ext cx="11420475" cy="2438400"/>
          </a:xfrm>
          <a:prstGeom prst="rect">
            <a:avLst/>
          </a:prstGeom>
        </p:spPr>
      </p:pic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622692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Validation … Functional approach</a:t>
            </a:r>
            <a:endParaRPr sz="8000" dirty="0">
              <a:solidFill>
                <a:srgbClr val="F3545A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5CEB40-CCBE-43FE-A43D-1ADBED0877BA}"/>
              </a:ext>
            </a:extLst>
          </p:cNvPr>
          <p:cNvCxnSpPr/>
          <p:nvPr/>
        </p:nvCxnSpPr>
        <p:spPr>
          <a:xfrm>
            <a:off x="4840941" y="11994776"/>
            <a:ext cx="15078635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E447109-89D8-43B1-8234-AD4145BBD312}"/>
              </a:ext>
            </a:extLst>
          </p:cNvPr>
          <p:cNvCxnSpPr>
            <a:cxnSpLocks/>
          </p:cNvCxnSpPr>
          <p:nvPr/>
        </p:nvCxnSpPr>
        <p:spPr>
          <a:xfrm>
            <a:off x="4840941" y="11994776"/>
            <a:ext cx="5827059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BE8E944-8EA7-4814-A4EB-0DA1E33EE029}"/>
              </a:ext>
            </a:extLst>
          </p:cNvPr>
          <p:cNvCxnSpPr>
            <a:cxnSpLocks/>
          </p:cNvCxnSpPr>
          <p:nvPr/>
        </p:nvCxnSpPr>
        <p:spPr>
          <a:xfrm>
            <a:off x="10439400" y="11994776"/>
            <a:ext cx="3488391" cy="810714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936CD7B-8125-4636-9447-822FB6AC9F5D}"/>
              </a:ext>
            </a:extLst>
          </p:cNvPr>
          <p:cNvCxnSpPr>
            <a:cxnSpLocks/>
          </p:cNvCxnSpPr>
          <p:nvPr/>
        </p:nvCxnSpPr>
        <p:spPr>
          <a:xfrm>
            <a:off x="13927791" y="12805490"/>
            <a:ext cx="5991785" cy="0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932D2AB-0F43-42CA-A014-5E2B62057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3738" y="3605446"/>
            <a:ext cx="9076997" cy="25092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CA1016-61E3-40BE-8B44-3599EDC76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051" y="5029153"/>
            <a:ext cx="13057047" cy="38753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9D1B158-7110-4DEF-91F6-4A2F3156BA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63738" y="5903998"/>
            <a:ext cx="9935779" cy="2438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014E7E-8CB8-4ED8-A68F-975865A17F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63738" y="8370577"/>
            <a:ext cx="9837582" cy="250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96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0E1D45C7-0F6E-4C05-8FF4-3B79DA443F1C}"/>
              </a:ext>
            </a:extLst>
          </p:cNvPr>
          <p:cNvSpPr txBox="1">
            <a:spLocks/>
          </p:cNvSpPr>
          <p:nvPr/>
        </p:nvSpPr>
        <p:spPr>
          <a:xfrm>
            <a:off x="2977346" y="6107026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5400" dirty="0"/>
              <a:t>If not present </a:t>
            </a:r>
            <a:r>
              <a:rPr lang="en-GB" sz="5400" dirty="0">
                <a:solidFill>
                  <a:srgbClr val="F3545A"/>
                </a:solidFill>
              </a:rPr>
              <a:t>Get</a:t>
            </a:r>
            <a:r>
              <a:rPr lang="en-GB" sz="5400" dirty="0"/>
              <a:t> form </a:t>
            </a:r>
            <a:r>
              <a:rPr lang="en-GB" sz="5400" dirty="0" err="1"/>
              <a:t>Api</a:t>
            </a:r>
            <a:endParaRPr lang="en-GB" sz="5400" dirty="0"/>
          </a:p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 </a:t>
            </a:r>
            <a:endParaRPr lang="en-GB" sz="5400" dirty="0"/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9D3D5B4A-F7B7-4F14-BDC1-8FEAA95D3F08}"/>
              </a:ext>
            </a:extLst>
          </p:cNvPr>
          <p:cNvSpPr txBox="1">
            <a:spLocks/>
          </p:cNvSpPr>
          <p:nvPr/>
        </p:nvSpPr>
        <p:spPr>
          <a:xfrm>
            <a:off x="2977346" y="8434504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Log</a:t>
            </a:r>
            <a:r>
              <a:rPr lang="en-GB" sz="5400" dirty="0"/>
              <a:t> the action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A4FFB514-7CD3-440E-A778-DD5075DD2124}"/>
              </a:ext>
            </a:extLst>
          </p:cNvPr>
          <p:cNvSpPr txBox="1">
            <a:spLocks/>
          </p:cNvSpPr>
          <p:nvPr/>
        </p:nvSpPr>
        <p:spPr>
          <a:xfrm>
            <a:off x="2977346" y="7270765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Store in the cache</a:t>
            </a:r>
          </a:p>
        </p:txBody>
      </p:sp>
      <p:sp>
        <p:nvSpPr>
          <p:cNvPr id="15" name="Subtitle Text">
            <a:extLst>
              <a:ext uri="{FF2B5EF4-FFF2-40B4-BE49-F238E27FC236}">
                <a16:creationId xmlns:a16="http://schemas.microsoft.com/office/drawing/2014/main" id="{1AEC9B16-08B4-44EE-BFE9-F1B908824805}"/>
              </a:ext>
            </a:extLst>
          </p:cNvPr>
          <p:cNvSpPr txBox="1">
            <a:spLocks/>
          </p:cNvSpPr>
          <p:nvPr/>
        </p:nvSpPr>
        <p:spPr>
          <a:xfrm>
            <a:off x="2977346" y="4817879"/>
            <a:ext cx="17894828" cy="989009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Check if a response is in the </a:t>
            </a:r>
            <a:r>
              <a:rPr lang="en-GB" sz="5400" dirty="0">
                <a:solidFill>
                  <a:srgbClr val="F3545A"/>
                </a:solidFill>
              </a:rPr>
              <a:t>Cache</a:t>
            </a:r>
          </a:p>
        </p:txBody>
      </p:sp>
    </p:spTree>
    <p:extLst>
      <p:ext uri="{BB962C8B-B14F-4D97-AF65-F5344CB8AC3E}">
        <p14:creationId xmlns:p14="http://schemas.microsoft.com/office/powerpoint/2010/main" val="40882214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3" grpId="0"/>
      <p:bldP spid="1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Log…imperative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CAE23A-0B65-46D4-9CA1-63A632CDF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3081337"/>
            <a:ext cx="8202604" cy="977301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FCE97A3-72D2-4E5E-BEA8-54D47BDA7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1547" y="3988776"/>
            <a:ext cx="7278194" cy="73884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D360AF7-142F-45CF-81FE-4D33DDE867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59741" y="645727"/>
            <a:ext cx="7001321" cy="12676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8863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Log…imperative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CAE23A-0B65-46D4-9CA1-63A632CDF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51" y="3081337"/>
            <a:ext cx="8202604" cy="9773017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198DF05-51A2-44B0-9519-9318FC0C851A}"/>
              </a:ext>
            </a:extLst>
          </p:cNvPr>
          <p:cNvSpPr/>
          <p:nvPr/>
        </p:nvSpPr>
        <p:spPr>
          <a:xfrm>
            <a:off x="1364303" y="4064459"/>
            <a:ext cx="5124420" cy="1201270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ABECB44-0A4D-4278-8F93-DFC86246F81C}"/>
              </a:ext>
            </a:extLst>
          </p:cNvPr>
          <p:cNvSpPr/>
          <p:nvPr/>
        </p:nvSpPr>
        <p:spPr>
          <a:xfrm>
            <a:off x="1545320" y="8022609"/>
            <a:ext cx="5124420" cy="4338917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148716-CBF7-442B-986B-545A9CD1AC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1565" y="4637518"/>
            <a:ext cx="12898132" cy="67701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DCC9F58-0832-47C0-90AF-EABEC2DA73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8653" y="8212649"/>
            <a:ext cx="7629645" cy="205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2059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Log…</a:t>
            </a:r>
            <a:r>
              <a:rPr lang="it-IT" sz="8000" dirty="0" err="1">
                <a:solidFill>
                  <a:srgbClr val="F3545A"/>
                </a:solidFill>
              </a:rPr>
              <a:t>decoranting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85FCF10-98F5-4727-A545-0096CADFE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869" y="5072428"/>
            <a:ext cx="12573597" cy="65685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4E8968A-5585-4A6D-8EB6-986956F18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9312" y="5072428"/>
            <a:ext cx="9553736" cy="6818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3977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Log…</a:t>
            </a:r>
            <a:r>
              <a:rPr lang="it-IT" sz="8000" dirty="0" err="1">
                <a:solidFill>
                  <a:srgbClr val="F3545A"/>
                </a:solidFill>
              </a:rPr>
              <a:t>decoranting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4957A35-BE5A-4C9E-83F2-C7E017A3F8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559" y="3324645"/>
            <a:ext cx="9086117" cy="97151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2B41F02-F7D2-43B7-8ABC-64A354D7F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19130" y="327904"/>
            <a:ext cx="7512296" cy="1338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8159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it-IT" sz="8000" dirty="0" err="1">
                <a:solidFill>
                  <a:srgbClr val="F3545A"/>
                </a:solidFill>
              </a:rPr>
              <a:t>Chache</a:t>
            </a:r>
            <a:r>
              <a:rPr lang="it-IT" sz="8000" dirty="0">
                <a:solidFill>
                  <a:srgbClr val="F3545A"/>
                </a:solidFill>
              </a:rPr>
              <a:t>, </a:t>
            </a:r>
            <a:r>
              <a:rPr lang="it-IT" sz="8000" dirty="0" err="1">
                <a:solidFill>
                  <a:srgbClr val="F3545A"/>
                </a:solidFill>
              </a:rPr>
              <a:t>Get</a:t>
            </a:r>
            <a:r>
              <a:rPr lang="it-IT" sz="8000" dirty="0">
                <a:solidFill>
                  <a:srgbClr val="F3545A"/>
                </a:solidFill>
              </a:rPr>
              <a:t> and Log…</a:t>
            </a:r>
            <a:r>
              <a:rPr lang="it-IT" sz="8000" dirty="0" err="1">
                <a:solidFill>
                  <a:srgbClr val="F3545A"/>
                </a:solidFill>
              </a:rPr>
              <a:t>decoranting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BCB1B7-0999-4ABB-81D6-4565ADF00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707" y="4398351"/>
            <a:ext cx="12022801" cy="73676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267085-A987-40CD-9472-B5071FF71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09330" y="4188246"/>
            <a:ext cx="9398978" cy="8315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2570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0E1D45C7-0F6E-4C05-8FF4-3B79DA443F1C}"/>
              </a:ext>
            </a:extLst>
          </p:cNvPr>
          <p:cNvSpPr txBox="1">
            <a:spLocks/>
          </p:cNvSpPr>
          <p:nvPr/>
        </p:nvSpPr>
        <p:spPr>
          <a:xfrm>
            <a:off x="2778564" y="4377617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Get</a:t>
            </a:r>
            <a:r>
              <a:rPr lang="en-GB" sz="5400" dirty="0"/>
              <a:t> product list from </a:t>
            </a:r>
            <a:r>
              <a:rPr lang="en-GB" sz="5400" dirty="0" err="1"/>
              <a:t>Catalog</a:t>
            </a:r>
            <a:r>
              <a:rPr lang="en-GB" sz="5400" dirty="0"/>
              <a:t> </a:t>
            </a:r>
            <a:r>
              <a:rPr lang="en-GB" sz="5400" dirty="0" err="1"/>
              <a:t>Api</a:t>
            </a:r>
            <a:endParaRPr lang="en-GB" sz="5400" dirty="0"/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9D3D5B4A-F7B7-4F14-BDC1-8FEAA95D3F08}"/>
              </a:ext>
            </a:extLst>
          </p:cNvPr>
          <p:cNvSpPr txBox="1">
            <a:spLocks/>
          </p:cNvSpPr>
          <p:nvPr/>
        </p:nvSpPr>
        <p:spPr>
          <a:xfrm>
            <a:off x="2778564" y="6705095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For each product </a:t>
            </a:r>
            <a:r>
              <a:rPr lang="en-GB" sz="5400" dirty="0">
                <a:solidFill>
                  <a:srgbClr val="F3545A"/>
                </a:solidFill>
              </a:rPr>
              <a:t>Get</a:t>
            </a:r>
            <a:r>
              <a:rPr lang="en-GB" sz="5400" dirty="0"/>
              <a:t> product details from Product </a:t>
            </a:r>
            <a:r>
              <a:rPr lang="en-GB" sz="5400" dirty="0" err="1"/>
              <a:t>Api</a:t>
            </a:r>
            <a:endParaRPr lang="en-GB" sz="5400" dirty="0"/>
          </a:p>
        </p:txBody>
      </p:sp>
      <p:sp>
        <p:nvSpPr>
          <p:cNvPr id="11" name="Subtitle Text">
            <a:extLst>
              <a:ext uri="{FF2B5EF4-FFF2-40B4-BE49-F238E27FC236}">
                <a16:creationId xmlns:a16="http://schemas.microsoft.com/office/drawing/2014/main" id="{93E75297-CDE1-4D23-915D-626168FEEC69}"/>
              </a:ext>
            </a:extLst>
          </p:cNvPr>
          <p:cNvSpPr txBox="1">
            <a:spLocks/>
          </p:cNvSpPr>
          <p:nvPr/>
        </p:nvSpPr>
        <p:spPr>
          <a:xfrm>
            <a:off x="2778564" y="8881861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Convert</a:t>
            </a:r>
            <a:r>
              <a:rPr lang="en-GB" sz="5400" dirty="0"/>
              <a:t> product detail into a view model</a:t>
            </a:r>
          </a:p>
        </p:txBody>
      </p:sp>
      <p:sp>
        <p:nvSpPr>
          <p:cNvPr id="12" name="Subtitle Text">
            <a:extLst>
              <a:ext uri="{FF2B5EF4-FFF2-40B4-BE49-F238E27FC236}">
                <a16:creationId xmlns:a16="http://schemas.microsoft.com/office/drawing/2014/main" id="{EFEA5847-C9BB-4B6E-A8E2-7B8B7ABB7031}"/>
              </a:ext>
            </a:extLst>
          </p:cNvPr>
          <p:cNvSpPr txBox="1">
            <a:spLocks/>
          </p:cNvSpPr>
          <p:nvPr/>
        </p:nvSpPr>
        <p:spPr>
          <a:xfrm>
            <a:off x="2778564" y="9970244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>
                <a:solidFill>
                  <a:srgbClr val="F3545A"/>
                </a:solidFill>
              </a:rPr>
              <a:t>Return</a:t>
            </a:r>
            <a:r>
              <a:rPr lang="en-GB" sz="5400" dirty="0"/>
              <a:t> the array of product view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A4FFB514-7CD3-440E-A778-DD5075DD2124}"/>
              </a:ext>
            </a:extLst>
          </p:cNvPr>
          <p:cNvSpPr txBox="1">
            <a:spLocks/>
          </p:cNvSpPr>
          <p:nvPr/>
        </p:nvSpPr>
        <p:spPr>
          <a:xfrm>
            <a:off x="2778564" y="5541356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If no response return empty array</a:t>
            </a:r>
          </a:p>
        </p:txBody>
      </p:sp>
      <p:sp>
        <p:nvSpPr>
          <p:cNvPr id="14" name="Subtitle Text">
            <a:extLst>
              <a:ext uri="{FF2B5EF4-FFF2-40B4-BE49-F238E27FC236}">
                <a16:creationId xmlns:a16="http://schemas.microsoft.com/office/drawing/2014/main" id="{B6D3C616-FA0F-485A-AC01-CCD8E201549D}"/>
              </a:ext>
            </a:extLst>
          </p:cNvPr>
          <p:cNvSpPr txBox="1">
            <a:spLocks/>
          </p:cNvSpPr>
          <p:nvPr/>
        </p:nvSpPr>
        <p:spPr>
          <a:xfrm>
            <a:off x="2778564" y="7793478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GB" sz="5400" dirty="0"/>
              <a:t>If no response go to next product</a:t>
            </a:r>
          </a:p>
        </p:txBody>
      </p:sp>
    </p:spTree>
    <p:extLst>
      <p:ext uri="{BB962C8B-B14F-4D97-AF65-F5344CB8AC3E}">
        <p14:creationId xmlns:p14="http://schemas.microsoft.com/office/powerpoint/2010/main" val="3881704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A9C684-D998-44D7-8B0E-F4B35BA7D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501" y="3170543"/>
            <a:ext cx="8982075" cy="99631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E1001E-E847-4932-99A2-16E83DCD1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3170543"/>
            <a:ext cx="9553575" cy="996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9103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The billion dollar mistake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5230446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9600" b="1" dirty="0">
                <a:solidFill>
                  <a:srgbClr val="F3545A"/>
                </a:solidFill>
              </a:rPr>
              <a:t>NULL</a:t>
            </a:r>
          </a:p>
          <a:p>
            <a:pPr marL="635000" lvl="1" indent="0">
              <a:buNone/>
            </a:pPr>
            <a:r>
              <a:rPr lang="en-GB" sz="4800" b="1" dirty="0"/>
              <a:t>Tony Hoare</a:t>
            </a:r>
            <a:r>
              <a:rPr lang="en-GB" sz="4800" dirty="0"/>
              <a:t> invented the null reference in 1965</a:t>
            </a:r>
          </a:p>
          <a:p>
            <a:pPr marL="635000" lvl="1" indent="0">
              <a:buNone/>
            </a:pPr>
            <a:r>
              <a:rPr lang="en-GB" sz="4800" dirty="0"/>
              <a:t>NULL, null, Nothing, nil, </a:t>
            </a:r>
            <a:r>
              <a:rPr lang="en-GB" sz="4800" dirty="0" err="1"/>
              <a:t>nullptr</a:t>
            </a:r>
            <a:r>
              <a:rPr lang="en-GB" sz="4800" dirty="0"/>
              <a:t>, </a:t>
            </a:r>
            <a:r>
              <a:rPr lang="en-GB" sz="4800" dirty="0" err="1"/>
              <a:t>undef</a:t>
            </a:r>
            <a:r>
              <a:rPr lang="en-GB" sz="4800" dirty="0"/>
              <a:t>, undefined, None, …</a:t>
            </a:r>
          </a:p>
          <a:p>
            <a:pPr marL="635000" lvl="1" indent="0">
              <a:buNone/>
            </a:pPr>
            <a:r>
              <a:rPr lang="en-GB" sz="4800" dirty="0"/>
              <a:t>Client must check ALWAYS the return value …</a:t>
            </a:r>
          </a:p>
          <a:p>
            <a:pPr marL="635000" lvl="1" indent="0">
              <a:buNone/>
            </a:pPr>
            <a:r>
              <a:rPr lang="en-GB" sz="4800" dirty="0"/>
              <a:t>… to avoid null reference exception</a:t>
            </a:r>
          </a:p>
          <a:p>
            <a:pPr marL="5080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FBA513-B6F7-4763-829C-52E1A4E2B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5058" y="9246344"/>
            <a:ext cx="8220075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5460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IMPERATIVE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2F4D39C-F071-48AE-A0F2-1F7AAE0B9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251" y="2867025"/>
            <a:ext cx="9353550" cy="39909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A18B8DF-1297-4E97-8228-958906268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51" y="7216061"/>
            <a:ext cx="9353550" cy="59245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3BAB66A-4BF5-451D-8285-CCE97758B4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55199" y="3612583"/>
            <a:ext cx="10496550" cy="815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9557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FUNCTIONAL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30F96E-542F-409A-899A-8C934F3CB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149" y="3324645"/>
            <a:ext cx="8649091" cy="84413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E302BA-B89B-46F8-B095-D2C6D74F1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7903" y="2813618"/>
            <a:ext cx="11396479" cy="1074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428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Get, Get, Convert and Return - FUNCTIONAL</a:t>
            </a:r>
            <a:endParaRPr sz="8000" dirty="0">
              <a:solidFill>
                <a:srgbClr val="F3545A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D2DBC3-E696-4509-AB70-7D01D55B5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50" y="5126589"/>
            <a:ext cx="9350641" cy="48721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F4A2E0-8BB3-4A1C-8A74-F5563C0E18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8269" y="3085557"/>
            <a:ext cx="10432731" cy="23355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2EEE09-865F-494F-99F3-1DFE50B893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15290" y="5336123"/>
            <a:ext cx="10915617" cy="29588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35EBCD-ED7A-4AEC-AF58-3BC482CBF6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24478" y="8294934"/>
            <a:ext cx="12328459" cy="25225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F344E6-C12F-425C-9060-0587732865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24478" y="11083675"/>
            <a:ext cx="9364472" cy="2056936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6D96135-EE49-4CF8-A680-373BF0CF652A}"/>
              </a:ext>
            </a:extLst>
          </p:cNvPr>
          <p:cNvCxnSpPr>
            <a:endCxn id="10" idx="1"/>
          </p:cNvCxnSpPr>
          <p:nvPr/>
        </p:nvCxnSpPr>
        <p:spPr>
          <a:xfrm flipV="1">
            <a:off x="4790661" y="4253312"/>
            <a:ext cx="4837608" cy="3280549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712497B-6620-48B3-AF4E-81849AF1AB5D}"/>
              </a:ext>
            </a:extLst>
          </p:cNvPr>
          <p:cNvCxnSpPr>
            <a:cxnSpLocks/>
          </p:cNvCxnSpPr>
          <p:nvPr/>
        </p:nvCxnSpPr>
        <p:spPr>
          <a:xfrm>
            <a:off x="13015290" y="4966187"/>
            <a:ext cx="5213075" cy="1119738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D62262F-7AEA-4191-859E-5AD89AA02591}"/>
              </a:ext>
            </a:extLst>
          </p:cNvPr>
          <p:cNvCxnSpPr>
            <a:cxnSpLocks/>
          </p:cNvCxnSpPr>
          <p:nvPr/>
        </p:nvCxnSpPr>
        <p:spPr>
          <a:xfrm>
            <a:off x="7270123" y="8090452"/>
            <a:ext cx="2766054" cy="883103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41EB944-C843-490D-8E1C-8DBEB6622B76}"/>
              </a:ext>
            </a:extLst>
          </p:cNvPr>
          <p:cNvCxnSpPr>
            <a:cxnSpLocks/>
          </p:cNvCxnSpPr>
          <p:nvPr/>
        </p:nvCxnSpPr>
        <p:spPr>
          <a:xfrm>
            <a:off x="5591503" y="8701616"/>
            <a:ext cx="4732975" cy="3064367"/>
          </a:xfrm>
          <a:prstGeom prst="straightConnector1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45418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2983F2CB-E505-4274-8E55-583822F228F6}"/>
              </a:ext>
            </a:extLst>
          </p:cNvPr>
          <p:cNvSpPr txBox="1">
            <a:spLocks/>
          </p:cNvSpPr>
          <p:nvPr/>
        </p:nvSpPr>
        <p:spPr>
          <a:xfrm>
            <a:off x="413051" y="575389"/>
            <a:ext cx="23557898" cy="1374628"/>
          </a:xfrm>
          <a:prstGeom prst="rect">
            <a:avLst/>
          </a:prstGeom>
        </p:spPr>
        <p:txBody>
          <a:bodyPr/>
          <a:lstStyle>
            <a:lvl1pPr marL="0" marR="0" indent="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0" marR="0" indent="2286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0" marR="0" indent="4572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0" marR="0" indent="6858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0" marR="0" indent="9144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0" marR="0" indent="11430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0" marR="0" indent="13716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0" marR="0" indent="16002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0" marR="0" indent="1828800" algn="l" defTabSz="825500" rtl="0" latinLnBrk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hangingPunct="1"/>
            <a:r>
              <a:rPr lang="en-GB" sz="9600" dirty="0"/>
              <a:t>Move to functional</a:t>
            </a:r>
          </a:p>
        </p:txBody>
      </p:sp>
      <p:sp>
        <p:nvSpPr>
          <p:cNvPr id="6" name="Subtitle Text">
            <a:extLst>
              <a:ext uri="{FF2B5EF4-FFF2-40B4-BE49-F238E27FC236}">
                <a16:creationId xmlns:a16="http://schemas.microsoft.com/office/drawing/2014/main" id="{08F4ED83-3C47-408C-925C-B672F3A6AAA2}"/>
              </a:ext>
            </a:extLst>
          </p:cNvPr>
          <p:cNvSpPr txBox="1">
            <a:spLocks/>
          </p:cNvSpPr>
          <p:nvPr/>
        </p:nvSpPr>
        <p:spPr>
          <a:xfrm>
            <a:off x="413051" y="1950017"/>
            <a:ext cx="2355789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US" sz="8000" dirty="0">
                <a:solidFill>
                  <a:srgbClr val="F3545A"/>
                </a:solidFill>
              </a:rPr>
              <a:t>Resources</a:t>
            </a:r>
          </a:p>
        </p:txBody>
      </p:sp>
      <p:sp>
        <p:nvSpPr>
          <p:cNvPr id="7" name="Subtitle Text">
            <a:extLst>
              <a:ext uri="{FF2B5EF4-FFF2-40B4-BE49-F238E27FC236}">
                <a16:creationId xmlns:a16="http://schemas.microsoft.com/office/drawing/2014/main" id="{ED8FA0FA-FD8E-4ECD-9DFD-57A373BBB279}"/>
              </a:ext>
            </a:extLst>
          </p:cNvPr>
          <p:cNvSpPr txBox="1">
            <a:spLocks/>
          </p:cNvSpPr>
          <p:nvPr/>
        </p:nvSpPr>
        <p:spPr>
          <a:xfrm>
            <a:off x="1488607" y="4188246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https://github.com/FrancoMelandri/spike-language-ext</a:t>
            </a:r>
          </a:p>
        </p:txBody>
      </p:sp>
      <p:sp>
        <p:nvSpPr>
          <p:cNvPr id="8" name="Subtitle Text">
            <a:extLst>
              <a:ext uri="{FF2B5EF4-FFF2-40B4-BE49-F238E27FC236}">
                <a16:creationId xmlns:a16="http://schemas.microsoft.com/office/drawing/2014/main" id="{19C4DF61-5190-4866-B07D-4B7FBBB83211}"/>
              </a:ext>
            </a:extLst>
          </p:cNvPr>
          <p:cNvSpPr txBox="1">
            <a:spLocks/>
          </p:cNvSpPr>
          <p:nvPr/>
        </p:nvSpPr>
        <p:spPr>
          <a:xfrm>
            <a:off x="1488607" y="5112252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https://github.com/louthy/language-ext</a:t>
            </a:r>
          </a:p>
        </p:txBody>
      </p:sp>
      <p:sp>
        <p:nvSpPr>
          <p:cNvPr id="9" name="Subtitle Text">
            <a:extLst>
              <a:ext uri="{FF2B5EF4-FFF2-40B4-BE49-F238E27FC236}">
                <a16:creationId xmlns:a16="http://schemas.microsoft.com/office/drawing/2014/main" id="{8B05A2D9-A518-4604-9B2D-623F65CD9F7D}"/>
              </a:ext>
            </a:extLst>
          </p:cNvPr>
          <p:cNvSpPr txBox="1">
            <a:spLocks/>
          </p:cNvSpPr>
          <p:nvPr/>
        </p:nvSpPr>
        <p:spPr>
          <a:xfrm>
            <a:off x="1488607" y="5994674"/>
            <a:ext cx="17894828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https://github.com/FrancoMelandri/tiny-fp</a:t>
            </a:r>
          </a:p>
        </p:txBody>
      </p:sp>
      <p:sp>
        <p:nvSpPr>
          <p:cNvPr id="10" name="Subtitle Text">
            <a:extLst>
              <a:ext uri="{FF2B5EF4-FFF2-40B4-BE49-F238E27FC236}">
                <a16:creationId xmlns:a16="http://schemas.microsoft.com/office/drawing/2014/main" id="{2381F844-A373-4579-9A92-B8E0512C1993}"/>
              </a:ext>
            </a:extLst>
          </p:cNvPr>
          <p:cNvSpPr txBox="1">
            <a:spLocks/>
          </p:cNvSpPr>
          <p:nvPr/>
        </p:nvSpPr>
        <p:spPr>
          <a:xfrm>
            <a:off x="1488607" y="7740148"/>
            <a:ext cx="18908111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https://adit.io/posts/2013-04-17-functors,_applicatives,_and_monads_in_pictures.html</a:t>
            </a:r>
          </a:p>
        </p:txBody>
      </p:sp>
      <p:sp>
        <p:nvSpPr>
          <p:cNvPr id="11" name="Subtitle Text">
            <a:extLst>
              <a:ext uri="{FF2B5EF4-FFF2-40B4-BE49-F238E27FC236}">
                <a16:creationId xmlns:a16="http://schemas.microsoft.com/office/drawing/2014/main" id="{F82A7059-8CC1-4F1A-B3A9-869E372B4ED5}"/>
              </a:ext>
            </a:extLst>
          </p:cNvPr>
          <p:cNvSpPr txBox="1">
            <a:spLocks/>
          </p:cNvSpPr>
          <p:nvPr/>
        </p:nvSpPr>
        <p:spPr>
          <a:xfrm>
            <a:off x="1488606" y="8603749"/>
            <a:ext cx="18646855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https://medium.com/javascript-scene/master-the-javascript-interview-what-is-functional-programming-7f218c68b3a0</a:t>
            </a:r>
          </a:p>
        </p:txBody>
      </p:sp>
      <p:sp>
        <p:nvSpPr>
          <p:cNvPr id="12" name="Subtitle Text">
            <a:extLst>
              <a:ext uri="{FF2B5EF4-FFF2-40B4-BE49-F238E27FC236}">
                <a16:creationId xmlns:a16="http://schemas.microsoft.com/office/drawing/2014/main" id="{563A2343-A12B-40D4-8300-071CCEF4CA6B}"/>
              </a:ext>
            </a:extLst>
          </p:cNvPr>
          <p:cNvSpPr txBox="1">
            <a:spLocks/>
          </p:cNvSpPr>
          <p:nvPr/>
        </p:nvSpPr>
        <p:spPr>
          <a:xfrm>
            <a:off x="1488606" y="9899150"/>
            <a:ext cx="18646855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https://medium.com/disney-streaming/option-either-state-and-io-imperative-programming-in-a-functional-world-8e176049af81</a:t>
            </a:r>
          </a:p>
        </p:txBody>
      </p:sp>
      <p:sp>
        <p:nvSpPr>
          <p:cNvPr id="13" name="Subtitle Text">
            <a:extLst>
              <a:ext uri="{FF2B5EF4-FFF2-40B4-BE49-F238E27FC236}">
                <a16:creationId xmlns:a16="http://schemas.microsoft.com/office/drawing/2014/main" id="{9B5E3F92-C75E-4FE4-905E-AAB96030961E}"/>
              </a:ext>
            </a:extLst>
          </p:cNvPr>
          <p:cNvSpPr txBox="1">
            <a:spLocks/>
          </p:cNvSpPr>
          <p:nvPr/>
        </p:nvSpPr>
        <p:spPr>
          <a:xfrm>
            <a:off x="1488606" y="11194551"/>
            <a:ext cx="18646855" cy="863601"/>
          </a:xfrm>
          <a:prstGeom prst="rect">
            <a:avLst/>
          </a:prstGeom>
        </p:spPr>
        <p:txBody>
          <a:bodyPr/>
          <a:lstStyle>
            <a:lvl1pPr marL="21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1pPr>
            <a:lvl2pPr marL="85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2pPr>
            <a:lvl3pPr marL="148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3pPr>
            <a:lvl4pPr marL="212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4pPr>
            <a:lvl5pPr marL="275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5pPr>
            <a:lvl6pPr marL="339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6pPr>
            <a:lvl7pPr marL="402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7pPr>
            <a:lvl8pPr marL="4664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8pPr>
            <a:lvl9pPr marL="5299807" marR="0" indent="-219807" algn="l" defTabSz="825500" latinLnBrk="0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800" b="0" i="0" u="none" strike="noStrike" cap="none" spc="0" baseline="0">
                <a:ln>
                  <a:noFill/>
                </a:ln>
                <a:solidFill>
                  <a:srgbClr val="F75258"/>
                </a:solidFill>
                <a:uFillTx/>
                <a:latin typeface="Gibson Light"/>
                <a:ea typeface="Gibson Light"/>
                <a:cs typeface="Gibson Light"/>
                <a:sym typeface="Gibson Light"/>
              </a:defRPr>
            </a:lvl9pPr>
          </a:lstStyle>
          <a:p>
            <a:pPr marL="0" indent="0" hangingPunct="1">
              <a:buNone/>
            </a:pPr>
            <a:r>
              <a:rPr lang="en-GB" sz="4000" dirty="0"/>
              <a:t>https://blog.codiceplastico.com/rop-csharp9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Thank you!"/>
          <p:cNvSpPr txBox="1">
            <a:spLocks noGrp="1"/>
          </p:cNvSpPr>
          <p:nvPr>
            <p:ph type="body" idx="13"/>
          </p:nvPr>
        </p:nvSpPr>
        <p:spPr>
          <a:xfrm>
            <a:off x="6291186" y="6146799"/>
            <a:ext cx="11801629" cy="2616101"/>
          </a:xfrm>
          <a:prstGeom prst="rect">
            <a:avLst/>
          </a:prstGeom>
        </p:spPr>
        <p:txBody>
          <a:bodyPr/>
          <a:lstStyle/>
          <a:p>
            <a:r>
              <a:rPr sz="200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833225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How much I love them… </a:t>
            </a:r>
            <a:r>
              <a:rPr lang="en-GB" sz="8000" dirty="0">
                <a:solidFill>
                  <a:srgbClr val="F3545A"/>
                </a:solidFill>
                <a:sym typeface="Wingdings" pitchFamily="2" charset="2"/>
              </a:rPr>
              <a:t>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404582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9600" dirty="0">
                <a:solidFill>
                  <a:srgbClr val="F3545A"/>
                </a:solidFill>
              </a:rPr>
              <a:t>IF and SWITCH</a:t>
            </a:r>
          </a:p>
          <a:p>
            <a:pPr marL="635000" lvl="1" indent="0">
              <a:buNone/>
            </a:pPr>
            <a:r>
              <a:rPr lang="en-GB" sz="4400" b="1" u="sng" dirty="0"/>
              <a:t>Cyclomatic complexity</a:t>
            </a:r>
            <a:r>
              <a:rPr lang="en-GB" sz="4400" dirty="0"/>
              <a:t> is a software metric, used to indicate the complexity of a program. </a:t>
            </a:r>
          </a:p>
          <a:p>
            <a:pPr marL="635000" lvl="1" indent="0">
              <a:buNone/>
            </a:pPr>
            <a:r>
              <a:rPr lang="en-GB" sz="4400" dirty="0"/>
              <a:t>It is a quantitative measure of </a:t>
            </a:r>
            <a:r>
              <a:rPr lang="en-GB" sz="4400" b="1" u="sng" dirty="0"/>
              <a:t>the number of linearly independent paths</a:t>
            </a:r>
            <a:r>
              <a:rPr lang="en-GB" sz="4400" dirty="0"/>
              <a:t> through a program's source code.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36A9B6-2843-5B4A-B984-12C12193F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6692" y="9424527"/>
            <a:ext cx="7856993" cy="338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18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84348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Why? Clean and Beautiful code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65207" y="4835089"/>
            <a:ext cx="21005801" cy="7926754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9600" dirty="0">
                <a:solidFill>
                  <a:srgbClr val="F3545A"/>
                </a:solidFill>
              </a:rPr>
              <a:t>Readability</a:t>
            </a:r>
          </a:p>
          <a:p>
            <a:pPr marL="0" indent="0">
              <a:buNone/>
            </a:pPr>
            <a:endParaRPr lang="en-GB" sz="6000" dirty="0">
              <a:solidFill>
                <a:srgbClr val="F3545A"/>
              </a:solidFill>
            </a:endParaRPr>
          </a:p>
          <a:p>
            <a:pPr marL="0" indent="0">
              <a:buNone/>
            </a:pPr>
            <a:r>
              <a:rPr lang="en-GB" sz="6000" dirty="0"/>
              <a:t>		Composition of functions let your code be fluent</a:t>
            </a:r>
          </a:p>
          <a:p>
            <a:pPr marL="0" indent="0">
              <a:buNone/>
            </a:pPr>
            <a:r>
              <a:rPr lang="en-GB" sz="6000" dirty="0"/>
              <a:t>		Without IF and with fluent programming the code is more 				declarative so it’s more readable</a:t>
            </a:r>
          </a:p>
          <a:p>
            <a:pPr marL="0" indent="0">
              <a:buNone/>
            </a:pPr>
            <a:r>
              <a:rPr lang="en-GB" sz="6000" dirty="0"/>
              <a:t>		</a:t>
            </a:r>
            <a:r>
              <a:rPr lang="en-GB" sz="6000" dirty="0">
                <a:solidFill>
                  <a:srgbClr val="F3545A"/>
                </a:solidFill>
              </a:rPr>
              <a:t>The code is more beautiful and so it works by definition</a:t>
            </a:r>
          </a:p>
        </p:txBody>
      </p:sp>
    </p:spTree>
    <p:extLst>
      <p:ext uri="{BB962C8B-B14F-4D97-AF65-F5344CB8AC3E}">
        <p14:creationId xmlns:p14="http://schemas.microsoft.com/office/powerpoint/2010/main" val="19885953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Theory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94182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>
                <a:solidFill>
                  <a:srgbClr val="F3545A"/>
                </a:solidFill>
              </a:rPr>
              <a:t>Functional programming languages</a:t>
            </a:r>
            <a:endParaRPr sz="8000" dirty="0">
              <a:solidFill>
                <a:srgbClr val="F3545A"/>
              </a:solidFill>
            </a:endParaRPr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689099" y="4594342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800" dirty="0"/>
              <a:t>Functions are first class citizen</a:t>
            </a:r>
          </a:p>
          <a:p>
            <a:pPr marL="0" indent="0">
              <a:buNone/>
            </a:pPr>
            <a:endParaRPr lang="en-GB" sz="6000" dirty="0"/>
          </a:p>
          <a:p>
            <a:pPr marL="635000" lvl="1" indent="0">
              <a:buNone/>
            </a:pPr>
            <a:r>
              <a:rPr lang="en-GB" sz="4800" dirty="0"/>
              <a:t>		You can assign a function to a variable</a:t>
            </a:r>
          </a:p>
          <a:p>
            <a:pPr marL="635000" lvl="1" indent="0">
              <a:buNone/>
            </a:pPr>
            <a:r>
              <a:rPr lang="en-GB" sz="4800" dirty="0"/>
              <a:t>		You can pass a function as a parameter of another function</a:t>
            </a:r>
          </a:p>
          <a:p>
            <a:pPr marL="635000" lvl="1" indent="0">
              <a:buNone/>
            </a:pPr>
            <a:r>
              <a:rPr lang="en-GB" sz="4800" dirty="0"/>
              <a:t>		You can return a function as a result of another function</a:t>
            </a:r>
          </a:p>
          <a:p>
            <a:pPr marL="635000" lvl="1" indent="0">
              <a:buNone/>
            </a:pPr>
            <a:r>
              <a:rPr lang="en-GB" sz="4800" b="1" dirty="0"/>
              <a:t>		</a:t>
            </a:r>
            <a:r>
              <a:rPr lang="en-GB" sz="7200" b="1" dirty="0">
                <a:solidFill>
                  <a:srgbClr val="F3545A"/>
                </a:solidFill>
              </a:rPr>
              <a:t>High Order Functions</a:t>
            </a:r>
          </a:p>
          <a:p>
            <a:pPr marL="0" indent="0">
              <a:buNone/>
            </a:pPr>
            <a:endParaRPr lang="en-GB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F75258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14114</TotalTime>
  <Words>1204</Words>
  <Application>Microsoft Office PowerPoint</Application>
  <PresentationFormat>Custom</PresentationFormat>
  <Paragraphs>208</Paragraphs>
  <Slides>54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2" baseType="lpstr">
      <vt:lpstr>Gibson</vt:lpstr>
      <vt:lpstr>Gibson Light</vt:lpstr>
      <vt:lpstr>Helvetica Light</vt:lpstr>
      <vt:lpstr>Helvetica Neue</vt:lpstr>
      <vt:lpstr>PresicavTightLt-Regular</vt:lpstr>
      <vt:lpstr>PresicavTightRg-Bold</vt:lpstr>
      <vt:lpstr>Wingdings</vt:lpstr>
      <vt:lpstr>White</vt:lpstr>
      <vt:lpstr>PowerPoint Presentation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Franco Melandri</dc:creator>
  <cp:lastModifiedBy>Melandri Franco</cp:lastModifiedBy>
  <cp:revision>404</cp:revision>
  <dcterms:modified xsi:type="dcterms:W3CDTF">2021-07-20T07:50:37Z</dcterms:modified>
</cp:coreProperties>
</file>